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8" r:id="rId1"/>
  </p:sldMasterIdLst>
  <p:handoutMasterIdLst>
    <p:handoutMasterId r:id="rId22"/>
  </p:handoutMasterIdLst>
  <p:sldIdLst>
    <p:sldId id="256" r:id="rId2"/>
    <p:sldId id="275" r:id="rId3"/>
    <p:sldId id="268" r:id="rId4"/>
    <p:sldId id="257" r:id="rId5"/>
    <p:sldId id="259" r:id="rId6"/>
    <p:sldId id="258" r:id="rId7"/>
    <p:sldId id="261" r:id="rId8"/>
    <p:sldId id="262" r:id="rId9"/>
    <p:sldId id="263" r:id="rId10"/>
    <p:sldId id="264" r:id="rId11"/>
    <p:sldId id="277" r:id="rId12"/>
    <p:sldId id="279" r:id="rId13"/>
    <p:sldId id="265" r:id="rId14"/>
    <p:sldId id="266" r:id="rId15"/>
    <p:sldId id="267" r:id="rId16"/>
    <p:sldId id="269" r:id="rId17"/>
    <p:sldId id="270" r:id="rId18"/>
    <p:sldId id="271" r:id="rId19"/>
    <p:sldId id="272" r:id="rId20"/>
    <p:sldId id="274" r:id="rId21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50572C9-F82E-4609-A2D9-8925EA36BA6C}">
          <p14:sldIdLst>
            <p14:sldId id="256"/>
            <p14:sldId id="275"/>
            <p14:sldId id="268"/>
            <p14:sldId id="257"/>
            <p14:sldId id="259"/>
            <p14:sldId id="258"/>
            <p14:sldId id="261"/>
            <p14:sldId id="262"/>
            <p14:sldId id="263"/>
            <p14:sldId id="264"/>
            <p14:sldId id="277"/>
            <p14:sldId id="279"/>
            <p14:sldId id="265"/>
            <p14:sldId id="266"/>
            <p14:sldId id="267"/>
            <p14:sldId id="269"/>
            <p14:sldId id="270"/>
            <p14:sldId id="271"/>
            <p14:sldId id="272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sley, Stephanie-Jo" initials="BS" lastIdx="1" clrIdx="0">
    <p:extLst>
      <p:ext uri="{19B8F6BF-5375-455C-9EA6-DF929625EA0E}">
        <p15:presenceInfo xmlns:p15="http://schemas.microsoft.com/office/powerpoint/2012/main" userId="S-1-5-21-1468419728-2111393310-1542849698-395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69" autoAdjust="0"/>
    <p:restoredTop sz="94683" autoAdjust="0"/>
  </p:normalViewPr>
  <p:slideViewPr>
    <p:cSldViewPr snapToGrid="0">
      <p:cViewPr varScale="1">
        <p:scale>
          <a:sx n="67" d="100"/>
          <a:sy n="67" d="100"/>
        </p:scale>
        <p:origin x="5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022EBFA8-8472-4C9D-BEBF-44B612ED55BF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738D8A71-A11C-4780-A54B-9938A3A2C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56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46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399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7333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105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2917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92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301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963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1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88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1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56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51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20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50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43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43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10226804" cy="2971801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BaaBookHmkBold" panose="00000400000000000000" pitchFamily="2" charset="0"/>
              </a:rPr>
              <a:t>2025 Back to School Night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263797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aaBookHmk" panose="00000400000000000000" pitchFamily="2" charset="0"/>
              </a:rPr>
              <a:t>Welcome to Full Day Kindergarten!</a:t>
            </a:r>
          </a:p>
          <a:p>
            <a:endParaRPr lang="en-US" dirty="0"/>
          </a:p>
          <a:p>
            <a:r>
              <a:rPr lang="en-US" sz="3500" dirty="0">
                <a:latin typeface="BaaBookHmk" panose="00000400000000000000" pitchFamily="2" charset="0"/>
              </a:rPr>
              <a:t>Mrs. Bosley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0" y="3655179"/>
            <a:ext cx="3237197" cy="282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25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1348" y="3405686"/>
            <a:ext cx="5865813" cy="1468800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BaaBookHmkBold" panose="00000400000000000000" pitchFamily="2" charset="0"/>
              </a:rPr>
              <a:t>Homework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889500"/>
            <a:ext cx="11291887" cy="11049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BaaBookHmk" panose="00000400000000000000" pitchFamily="2" charset="0"/>
              </a:rPr>
              <a:t>			-Monday through Thursday						</a:t>
            </a:r>
          </a:p>
          <a:p>
            <a:r>
              <a:rPr lang="en-US" sz="2800" dirty="0">
                <a:latin typeface="BaaBookHmk" panose="00000400000000000000" pitchFamily="2" charset="0"/>
              </a:rPr>
              <a:t>                -Please help your child with instructions and support!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395" y="415824"/>
            <a:ext cx="2499360" cy="297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81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0"/>
            <a:ext cx="11086875" cy="12477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>
                <a:latin typeface="BaaBookHmkBold" panose="00000400000000000000" pitchFamily="2" charset="0"/>
              </a:rPr>
              <a:t>Bathroom Use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1400175"/>
            <a:ext cx="8534400" cy="4594225"/>
          </a:xfrm>
        </p:spPr>
        <p:txBody>
          <a:bodyPr>
            <a:normAutofit lnSpcReduction="10000"/>
          </a:bodyPr>
          <a:lstStyle/>
          <a:p>
            <a:r>
              <a:rPr lang="en-US" sz="2800" cap="none" dirty="0">
                <a:latin typeface="BaaBookHmk" panose="00000400000000000000" pitchFamily="2" charset="0"/>
              </a:rPr>
              <a:t>We do not have a bathroom in our classroom so we will be using the hallway bathroom.</a:t>
            </a:r>
          </a:p>
          <a:p>
            <a:r>
              <a:rPr lang="en-US" sz="2800" cap="none" dirty="0">
                <a:latin typeface="BaaBookHmk" panose="00000400000000000000" pitchFamily="2" charset="0"/>
              </a:rPr>
              <a:t>Please work on proper bathroom use at home.</a:t>
            </a:r>
          </a:p>
          <a:p>
            <a:r>
              <a:rPr lang="en-US" sz="2800" cap="none" dirty="0">
                <a:latin typeface="BaaBookHmk" panose="00000400000000000000" pitchFamily="2" charset="0"/>
              </a:rPr>
              <a:t>Adults are not allowed to enter the bathroom to assist students with bathroom needs.</a:t>
            </a:r>
          </a:p>
          <a:p>
            <a:r>
              <a:rPr lang="en-US" sz="2800" cap="none" dirty="0">
                <a:latin typeface="BaaBookHmk" panose="00000400000000000000" pitchFamily="2" charset="0"/>
              </a:rPr>
              <a:t>We will work on bathroom rules in class, but </a:t>
            </a:r>
          </a:p>
          <a:p>
            <a:r>
              <a:rPr lang="en-US" sz="2800" cap="none" dirty="0">
                <a:latin typeface="BaaBookHmk" panose="00000400000000000000" pitchFamily="2" charset="0"/>
              </a:rPr>
              <a:t>reminders at home are always helpful.</a:t>
            </a:r>
          </a:p>
          <a:p>
            <a:r>
              <a:rPr lang="en-US" sz="2800" cap="none" dirty="0">
                <a:latin typeface="BaaBookHmk" panose="00000400000000000000" pitchFamily="2" charset="0"/>
              </a:rPr>
              <a:t>Please be sure to dress your child in clothes that </a:t>
            </a:r>
          </a:p>
          <a:p>
            <a:r>
              <a:rPr lang="en-US" sz="2800" cap="none" dirty="0">
                <a:latin typeface="BaaBookHmk" panose="00000400000000000000" pitchFamily="2" charset="0"/>
              </a:rPr>
              <a:t>they are able to button/snap/zip themselves.</a:t>
            </a:r>
          </a:p>
          <a:p>
            <a:endParaRPr lang="en-US" sz="2800" dirty="0">
              <a:latin typeface="BaaBookHmk" panose="000004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920761-08E4-4348-B75E-CEB6EC28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050" y="3678238"/>
            <a:ext cx="3647290" cy="267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2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0"/>
            <a:ext cx="11086875" cy="12477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>
                <a:latin typeface="BaaBookHmkBold" panose="00000400000000000000" pitchFamily="2" charset="0"/>
              </a:rPr>
              <a:t>Housekeeping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1400175"/>
            <a:ext cx="8534400" cy="4594225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2800" cap="none" dirty="0">
                <a:latin typeface="BaaBookHmk" panose="00000400000000000000" pitchFamily="2" charset="0"/>
              </a:rPr>
              <a:t>Please be sure to label your child’s belongings with his/her name.  This includes:  coats, lunch box, and backpacks.</a:t>
            </a:r>
          </a:p>
          <a:p>
            <a:pPr algn="ctr"/>
            <a:endParaRPr lang="en-US" sz="2800" cap="none" dirty="0">
              <a:latin typeface="BaaBookHmk" panose="00000400000000000000" pitchFamily="2" charset="0"/>
            </a:endParaRPr>
          </a:p>
          <a:p>
            <a:pPr algn="ctr"/>
            <a:r>
              <a:rPr lang="en-US" sz="2800" cap="none" dirty="0">
                <a:latin typeface="BaaBookHmk" panose="00000400000000000000" pitchFamily="2" charset="0"/>
              </a:rPr>
              <a:t>Your child should be aware of which hat, gloves, and/or scarf belongs to them during the colder weather.</a:t>
            </a:r>
          </a:p>
          <a:p>
            <a:pPr algn="ctr"/>
            <a:endParaRPr lang="en-US" sz="2800" cap="none" dirty="0">
              <a:latin typeface="BaaBookHmk" panose="00000400000000000000" pitchFamily="2" charset="0"/>
            </a:endParaRPr>
          </a:p>
          <a:p>
            <a:pPr algn="ctr"/>
            <a:r>
              <a:rPr lang="en-US" sz="2800" cap="none" dirty="0">
                <a:latin typeface="BaaBookHmk" panose="00000400000000000000" pitchFamily="2" charset="0"/>
              </a:rPr>
              <a:t>Toys are wonderful for home, but should not be brought to school unless it is a special occasion.  They may get mixed up with our classroom toys and that often leads to sad friends.</a:t>
            </a:r>
          </a:p>
          <a:p>
            <a:endParaRPr lang="en-US" sz="2800" cap="none" dirty="0">
              <a:latin typeface="BaaBookHmk" panose="00000400000000000000" pitchFamily="2" charset="0"/>
            </a:endParaRPr>
          </a:p>
          <a:p>
            <a:endParaRPr lang="en-US" sz="2800" cap="none" dirty="0">
              <a:latin typeface="BaaBookHmk" panose="00000400000000000000" pitchFamily="2" charset="0"/>
            </a:endParaRPr>
          </a:p>
          <a:p>
            <a:r>
              <a:rPr lang="en-US" sz="2800" dirty="0">
                <a:latin typeface="BaaBookHmk" panose="00000400000000000000" pitchFamily="2" charset="0"/>
              </a:rPr>
              <a:t>  </a:t>
            </a:r>
          </a:p>
          <a:p>
            <a:endParaRPr lang="en-US" sz="2800" dirty="0">
              <a:latin typeface="BaaBookHmk" panose="000004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A1FA49-3173-4E13-B06C-256A4D10A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593" y="2952698"/>
            <a:ext cx="2062194" cy="336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68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391886"/>
            <a:ext cx="8534401" cy="1480457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latin typeface="BaaBookHmkBold" panose="00000400000000000000" pitchFamily="2" charset="0"/>
              </a:rPr>
              <a:t>Class Page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4213" y="1436914"/>
            <a:ext cx="8534400" cy="455748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BaaBookHmk" panose="00000400000000000000" pitchFamily="2" charset="0"/>
              </a:rPr>
              <a:t>	Please check the class page, school page, and e-backpack at least once a week.</a:t>
            </a:r>
          </a:p>
          <a:p>
            <a:endParaRPr lang="en-US" sz="2800" dirty="0">
              <a:latin typeface="BaaBookHmk" panose="00000400000000000000" pitchFamily="2" charset="0"/>
            </a:endParaRPr>
          </a:p>
          <a:p>
            <a:r>
              <a:rPr lang="en-US" sz="7200" dirty="0">
                <a:solidFill>
                  <a:schemeClr val="tx1"/>
                </a:solidFill>
                <a:latin typeface="BaaBookHmkBold" panose="00000400000000000000" pitchFamily="2" charset="0"/>
              </a:rPr>
              <a:t>CLASS DOJO</a:t>
            </a:r>
          </a:p>
          <a:p>
            <a:r>
              <a:rPr lang="en-US" sz="2800" dirty="0">
                <a:solidFill>
                  <a:schemeClr val="tx1"/>
                </a:solidFill>
                <a:latin typeface="BaaBookHmk" panose="00000400000000000000" pitchFamily="2" charset="0"/>
              </a:rPr>
              <a:t>	</a:t>
            </a:r>
            <a:r>
              <a:rPr lang="en-US" sz="2800" dirty="0">
                <a:solidFill>
                  <a:schemeClr val="bg1"/>
                </a:solidFill>
                <a:latin typeface="BaaBookHmk" panose="00000400000000000000" pitchFamily="2" charset="0"/>
              </a:rPr>
              <a:t>If you haven’t signed up for Class Dojo</a:t>
            </a:r>
          </a:p>
          <a:p>
            <a:r>
              <a:rPr lang="en-US" sz="2800" dirty="0">
                <a:solidFill>
                  <a:schemeClr val="bg1"/>
                </a:solidFill>
                <a:latin typeface="BaaBookHmk" panose="00000400000000000000" pitchFamily="2" charset="0"/>
              </a:rPr>
              <a:t> yet, please do so as soon as possible.  This is </a:t>
            </a:r>
          </a:p>
          <a:p>
            <a:r>
              <a:rPr lang="en-US" sz="2800" dirty="0">
                <a:solidFill>
                  <a:schemeClr val="bg1"/>
                </a:solidFill>
                <a:latin typeface="BaaBookHmk" panose="00000400000000000000" pitchFamily="2" charset="0"/>
              </a:rPr>
              <a:t>an excellent communication tool.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287" y="2633472"/>
            <a:ext cx="2570695" cy="235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5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0"/>
            <a:ext cx="11086875" cy="2554514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BaaBookHmkBold" panose="00000400000000000000" pitchFamily="2" charset="0"/>
              </a:rPr>
              <a:t>Conferences /Report Cards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2452914"/>
            <a:ext cx="8534400" cy="354148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BaaBookHmk" panose="00000400000000000000" pitchFamily="2" charset="0"/>
              </a:rPr>
              <a:t>-Conferences will be held November 3-5</a:t>
            </a:r>
          </a:p>
          <a:p>
            <a:r>
              <a:rPr lang="en-US" sz="2800" dirty="0">
                <a:latin typeface="BaaBookHmk" panose="00000400000000000000" pitchFamily="2" charset="0"/>
              </a:rPr>
              <a:t>-Parents can schedule parent-teacher conferences online using the Parent Portal.  More information will be forthcoming.</a:t>
            </a:r>
          </a:p>
          <a:p>
            <a:r>
              <a:rPr lang="en-US" sz="2800" dirty="0">
                <a:latin typeface="BaaBookHmk" panose="00000400000000000000" pitchFamily="2" charset="0"/>
              </a:rPr>
              <a:t>-Report cards will be available on the Parent Portal three times per year.</a:t>
            </a:r>
          </a:p>
          <a:p>
            <a:endParaRPr lang="en-US" sz="2800" dirty="0">
              <a:latin typeface="BaaBookHmk" panose="000004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4064000"/>
            <a:ext cx="2451100" cy="243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09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3486"/>
            <a:ext cx="10709503" cy="2133600"/>
          </a:xfrm>
        </p:spPr>
        <p:txBody>
          <a:bodyPr>
            <a:noAutofit/>
          </a:bodyPr>
          <a:lstStyle/>
          <a:p>
            <a:r>
              <a:rPr lang="en-US" sz="8000" dirty="0">
                <a:latin typeface="BaaBookHmkBold" panose="00000400000000000000" pitchFamily="2" charset="0"/>
              </a:rPr>
              <a:t>           Assemblies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728" y="2739570"/>
            <a:ext cx="8534400" cy="377734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BaaBookHmk" panose="00000400000000000000" pitchFamily="2" charset="0"/>
              </a:rPr>
              <a:t>-Sponsored by H.O.P.E. (Holman Organization of Parents and Educators)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00" y="3194115"/>
            <a:ext cx="2782887" cy="28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31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712" y="380093"/>
            <a:ext cx="8534401" cy="1391557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BaaBookHmkBold" panose="00000400000000000000" pitchFamily="2" charset="0"/>
              </a:rPr>
              <a:t>Birthdays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6410" y="2752725"/>
            <a:ext cx="8534400" cy="392430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BaaBookHmk" panose="00000400000000000000" pitchFamily="2" charset="0"/>
              </a:rPr>
              <a:t>We will </a:t>
            </a:r>
            <a:r>
              <a:rPr lang="en-US" sz="2400" dirty="0">
                <a:latin typeface="BaaBookHmk" panose="00000400000000000000" pitchFamily="2" charset="0"/>
              </a:rPr>
              <a:t>celebrate</a:t>
            </a:r>
            <a:r>
              <a:rPr lang="en-US" sz="2800" dirty="0">
                <a:latin typeface="BaaBookHmk" panose="00000400000000000000" pitchFamily="2" charset="0"/>
              </a:rPr>
              <a:t> birthdays in the cafeteria during our lunch period.  </a:t>
            </a:r>
          </a:p>
          <a:p>
            <a:r>
              <a:rPr lang="en-US" sz="2800" dirty="0">
                <a:latin typeface="BaaBookHmk" panose="00000400000000000000" pitchFamily="2" charset="0"/>
              </a:rPr>
              <a:t>Please send me a note or email if you would like your child to celebrate his/her birthday.  Please feel free to send in snacks with your child on the day of his/her celebration.   </a:t>
            </a:r>
          </a:p>
          <a:p>
            <a:r>
              <a:rPr lang="en-US" sz="2800" b="1" u="sng" dirty="0">
                <a:latin typeface="BaaBookHmkBold" panose="00000400000000000000" pitchFamily="2" charset="0"/>
              </a:rPr>
              <a:t>We do have a severe peanut allergy, so please be extremely careful to make sure that any snacks are peanut free.  Thank you!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52F46D-9AF2-4194-9F65-88F557D44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68" y="320182"/>
            <a:ext cx="3194107" cy="217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05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983" y="-1349828"/>
            <a:ext cx="10956246" cy="4041457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BaaBookHmkBold" panose="00000400000000000000" pitchFamily="2" charset="0"/>
              </a:rPr>
              <a:t>Scholastic Book Clubs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2691629"/>
            <a:ext cx="10724016" cy="330277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BaaBookHmk" panose="00000400000000000000" pitchFamily="2" charset="0"/>
              </a:rPr>
              <a:t>Scholastic book orders will occasionally come home.</a:t>
            </a:r>
          </a:p>
          <a:p>
            <a:r>
              <a:rPr lang="en-US" sz="2400" dirty="0">
                <a:latin typeface="BaaBookHmk" panose="00000400000000000000" pitchFamily="2" charset="0"/>
              </a:rPr>
              <a:t>You can order online with a credit card or you can send in your order to me and write a check made out to Scholastic Book Clubs.  NO CASH PLEASE!</a:t>
            </a:r>
          </a:p>
          <a:p>
            <a:r>
              <a:rPr lang="en-US" sz="2400" dirty="0">
                <a:latin typeface="BaaBookHmk" panose="00000400000000000000" pitchFamily="2" charset="0"/>
              </a:rPr>
              <a:t>These book orders are a great way to encourage reading, and they help us earn free books for our classroom!</a:t>
            </a:r>
          </a:p>
          <a:p>
            <a:endParaRPr lang="en-US" sz="2800" dirty="0">
              <a:latin typeface="BaaBookHmk" panose="000004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3A04AE-1B37-4C8C-91E0-FCE4C67D4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0769" y="387296"/>
            <a:ext cx="3015394" cy="25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84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32229"/>
            <a:ext cx="11202989" cy="1480457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BaaBookHmkBold" panose="00000400000000000000" pitchFamily="2" charset="0"/>
              </a:rPr>
              <a:t>Special Days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1828800"/>
            <a:ext cx="8534400" cy="4527030"/>
          </a:xfrm>
        </p:spPr>
        <p:txBody>
          <a:bodyPr>
            <a:normAutofit/>
          </a:bodyPr>
          <a:lstStyle/>
          <a:p>
            <a:endParaRPr lang="en-US" sz="2800" dirty="0">
              <a:latin typeface="BaaBookHmk" panose="00000400000000000000" pitchFamily="2" charset="0"/>
            </a:endParaRPr>
          </a:p>
          <a:p>
            <a:r>
              <a:rPr lang="en-US" sz="2800" dirty="0">
                <a:latin typeface="BaaBookHmkBold" panose="00000400000000000000" pitchFamily="2" charset="0"/>
              </a:rPr>
              <a:t>Fall Scholastic Book Fair</a:t>
            </a:r>
          </a:p>
          <a:p>
            <a:endParaRPr lang="en-US" sz="2800" dirty="0">
              <a:latin typeface="BaaBookHmk" panose="00000400000000000000" pitchFamily="2" charset="0"/>
            </a:endParaRPr>
          </a:p>
          <a:p>
            <a:r>
              <a:rPr lang="en-US" sz="2800" dirty="0">
                <a:latin typeface="BaaBookHmkBold" panose="00000400000000000000" pitchFamily="2" charset="0"/>
              </a:rPr>
              <a:t>Fall Picture Day</a:t>
            </a:r>
          </a:p>
          <a:p>
            <a:r>
              <a:rPr lang="en-US" sz="2800" dirty="0">
                <a:latin typeface="BaaBookHmkBold" panose="00000400000000000000" pitchFamily="2" charset="0"/>
              </a:rPr>
              <a:t>	</a:t>
            </a:r>
            <a:endParaRPr lang="en-US" sz="2800" dirty="0">
              <a:latin typeface="BaaBookHmk" panose="00000400000000000000" pitchFamily="2" charset="0"/>
            </a:endParaRPr>
          </a:p>
          <a:p>
            <a:r>
              <a:rPr lang="en-US" sz="2800" dirty="0">
                <a:latin typeface="BaaBookHmkBold" panose="00000400000000000000" pitchFamily="2" charset="0"/>
              </a:rPr>
              <a:t>Trunk or Treat</a:t>
            </a:r>
          </a:p>
          <a:p>
            <a:r>
              <a:rPr lang="en-US" sz="2800" dirty="0">
                <a:latin typeface="BaaBookHmk" panose="00000400000000000000" pitchFamily="2" charset="0"/>
              </a:rPr>
              <a:t>    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570" y="468086"/>
            <a:ext cx="3768730" cy="338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33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159658"/>
            <a:ext cx="11261046" cy="1625600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BaaBookHmkBold" panose="00000400000000000000" pitchFamily="2" charset="0"/>
              </a:rPr>
              <a:t>We are bucket fillers!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1785258"/>
            <a:ext cx="10941730" cy="420914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BaaBookHmkBold" panose="00000400000000000000" pitchFamily="2" charset="0"/>
              </a:rPr>
              <a:t>We have learned to always fill our friends’ buckets with kind words, kind actions, and self-less deeds.</a:t>
            </a:r>
          </a:p>
          <a:p>
            <a:r>
              <a:rPr lang="en-US" sz="2800" dirty="0">
                <a:latin typeface="BaaBookHmkBold" panose="00000400000000000000" pitchFamily="2" charset="0"/>
              </a:rPr>
              <a:t>As a class we have developed some simple tips to help us to be good citizens and to stay safe in our classroom.  They are posted on our wall.</a:t>
            </a:r>
          </a:p>
          <a:p>
            <a:endParaRPr lang="en-US" sz="2800" dirty="0">
              <a:latin typeface="BaaBookHmkBold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911" y="4043076"/>
            <a:ext cx="4215289" cy="253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49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52866-E44E-4C50-9200-BADE3E608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School Hour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3A24F-6F45-4ED3-827F-8477CEE1F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276350"/>
            <a:ext cx="894654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Regular School Hours: </a:t>
            </a:r>
          </a:p>
          <a:p>
            <a:pPr marL="0" indent="0">
              <a:buNone/>
            </a:pPr>
            <a:r>
              <a:rPr lang="en-US" sz="2400" dirty="0"/>
              <a:t>                             8:10am – 2:20pm</a:t>
            </a:r>
          </a:p>
          <a:p>
            <a:pPr marL="0" indent="0">
              <a:buNone/>
            </a:pPr>
            <a:r>
              <a:rPr lang="en-US" sz="2400" dirty="0"/>
              <a:t>                             (Buses will drop off at 8:00am)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	Early Dismissal Hours:</a:t>
            </a:r>
          </a:p>
          <a:p>
            <a:pPr marL="0" indent="0">
              <a:buNone/>
            </a:pPr>
            <a:r>
              <a:rPr lang="en-US" sz="2400" dirty="0"/>
              <a:t>                               8:10am – 12:40pm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Delayed Opening Hours:  </a:t>
            </a:r>
          </a:p>
          <a:p>
            <a:pPr marL="0" indent="0">
              <a:buNone/>
            </a:pPr>
            <a:r>
              <a:rPr lang="en-US" sz="2400" dirty="0"/>
              <a:t>                              10:10am – 2:20pm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DB56D3-3000-42E8-80AF-72FB64152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493" y="2920787"/>
            <a:ext cx="4432356" cy="327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66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723900"/>
            <a:ext cx="11130418" cy="2321900"/>
          </a:xfrm>
        </p:spPr>
        <p:txBody>
          <a:bodyPr>
            <a:noAutofit/>
          </a:bodyPr>
          <a:lstStyle/>
          <a:p>
            <a:pPr algn="ctr"/>
            <a:r>
              <a:rPr lang="en-US" sz="7200" dirty="0">
                <a:latin typeface="BaaBookHmkBold" panose="00000400000000000000" pitchFamily="2" charset="0"/>
              </a:rPr>
              <a:t>Thank you so much!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725" y="3249570"/>
            <a:ext cx="2211390" cy="315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03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999" y="217714"/>
            <a:ext cx="10020299" cy="1553029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BaaBookHmkBold" panose="00000400000000000000" pitchFamily="2" charset="0"/>
              </a:rPr>
              <a:t>Our Daily Schedule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63900" y="1770743"/>
            <a:ext cx="8788399" cy="4891314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>
                <a:latin typeface="BaaBookHmk" panose="00000400000000000000" pitchFamily="2" charset="0"/>
              </a:rPr>
              <a:t>  </a:t>
            </a:r>
            <a:r>
              <a:rPr lang="en-US" sz="3200" b="1" dirty="0">
                <a:latin typeface="BaaBookHmk" panose="00000400000000000000" pitchFamily="2" charset="0"/>
              </a:rPr>
              <a:t>8:10 </a:t>
            </a:r>
            <a:r>
              <a:rPr lang="en-US" sz="3200" dirty="0">
                <a:latin typeface="BaaBookHmk" panose="00000400000000000000" pitchFamily="2" charset="0"/>
              </a:rPr>
              <a:t> Morning Meeting</a:t>
            </a:r>
          </a:p>
          <a:p>
            <a:r>
              <a:rPr lang="en-US" sz="3200" dirty="0">
                <a:latin typeface="BaaBookHmk" panose="00000400000000000000" pitchFamily="2" charset="0"/>
              </a:rPr>
              <a:t>  </a:t>
            </a:r>
            <a:r>
              <a:rPr lang="en-US" sz="3200" b="1" dirty="0">
                <a:latin typeface="BaaBookHmk" panose="00000400000000000000" pitchFamily="2" charset="0"/>
              </a:rPr>
              <a:t>8:25</a:t>
            </a:r>
            <a:r>
              <a:rPr lang="en-US" sz="3200" dirty="0">
                <a:latin typeface="BaaBookHmk" panose="00000400000000000000" pitchFamily="2" charset="0"/>
              </a:rPr>
              <a:t>  Literacy (phonics, reading, writing)</a:t>
            </a:r>
          </a:p>
          <a:p>
            <a:r>
              <a:rPr lang="en-US" sz="3200" b="1" dirty="0">
                <a:latin typeface="BaaBookHmk" panose="00000400000000000000" pitchFamily="2" charset="0"/>
              </a:rPr>
              <a:t>10:10</a:t>
            </a:r>
            <a:r>
              <a:rPr lang="en-US" sz="3200" dirty="0">
                <a:latin typeface="BaaBookHmk" panose="00000400000000000000" pitchFamily="2" charset="0"/>
              </a:rPr>
              <a:t>  Lunch</a:t>
            </a:r>
          </a:p>
          <a:p>
            <a:r>
              <a:rPr lang="en-US" sz="3200" b="1" dirty="0">
                <a:latin typeface="BaaBookHmk" panose="00000400000000000000" pitchFamily="2" charset="0"/>
              </a:rPr>
              <a:t>10:45</a:t>
            </a:r>
            <a:r>
              <a:rPr lang="en-US" sz="3200" dirty="0">
                <a:latin typeface="BaaBookHmk" panose="00000400000000000000" pitchFamily="2" charset="0"/>
              </a:rPr>
              <a:t>  Win/ centers</a:t>
            </a:r>
          </a:p>
          <a:p>
            <a:r>
              <a:rPr lang="en-US" sz="3200" b="1" dirty="0">
                <a:latin typeface="BaaBookHmk" panose="00000400000000000000" pitchFamily="2" charset="0"/>
              </a:rPr>
              <a:t>11:20 </a:t>
            </a:r>
            <a:r>
              <a:rPr lang="en-US" sz="3200" dirty="0">
                <a:latin typeface="BaaBookHmk" panose="00000400000000000000" pitchFamily="2" charset="0"/>
              </a:rPr>
              <a:t> Social Studies/science</a:t>
            </a:r>
          </a:p>
          <a:p>
            <a:r>
              <a:rPr lang="en-US" sz="3200" b="1" dirty="0">
                <a:latin typeface="BaaBookHmk" panose="00000400000000000000" pitchFamily="2" charset="0"/>
              </a:rPr>
              <a:t>12:05</a:t>
            </a:r>
            <a:r>
              <a:rPr lang="en-US" sz="3200" dirty="0">
                <a:latin typeface="BaaBookHmk" panose="00000400000000000000" pitchFamily="2" charset="0"/>
              </a:rPr>
              <a:t>  Daily Special (Music, Media, Technology,                  </a:t>
            </a:r>
            <a:r>
              <a:rPr lang="en-US" sz="3200" dirty="0" err="1">
                <a:latin typeface="BaaBookHmk" panose="00000400000000000000" pitchFamily="2" charset="0"/>
              </a:rPr>
              <a:t>Phys.Ed</a:t>
            </a:r>
            <a:r>
              <a:rPr lang="en-US" sz="3200" dirty="0">
                <a:latin typeface="BaaBookHmk" panose="00000400000000000000" pitchFamily="2" charset="0"/>
              </a:rPr>
              <a:t>., Art)</a:t>
            </a:r>
          </a:p>
          <a:p>
            <a:r>
              <a:rPr lang="en-US" sz="3200" b="1" dirty="0">
                <a:latin typeface="BaaBookHmk" panose="00000400000000000000" pitchFamily="2" charset="0"/>
              </a:rPr>
              <a:t>12:50</a:t>
            </a:r>
            <a:r>
              <a:rPr lang="en-US" sz="3200" dirty="0">
                <a:latin typeface="BaaBookHmk" panose="00000400000000000000" pitchFamily="2" charset="0"/>
              </a:rPr>
              <a:t>  Recess</a:t>
            </a:r>
          </a:p>
          <a:p>
            <a:r>
              <a:rPr lang="en-US" sz="3200" dirty="0">
                <a:latin typeface="BaaBookHmk" panose="00000400000000000000" pitchFamily="2" charset="0"/>
              </a:rPr>
              <a:t> </a:t>
            </a:r>
            <a:r>
              <a:rPr lang="en-US" sz="3200" b="1" dirty="0">
                <a:latin typeface="BaaBookHmk" panose="00000400000000000000" pitchFamily="2" charset="0"/>
              </a:rPr>
              <a:t> 1:15  </a:t>
            </a:r>
            <a:r>
              <a:rPr lang="en-US" sz="3200" dirty="0">
                <a:latin typeface="BaaBookHmk" panose="00000400000000000000" pitchFamily="2" charset="0"/>
              </a:rPr>
              <a:t>Math</a:t>
            </a:r>
          </a:p>
          <a:p>
            <a:r>
              <a:rPr lang="en-US" sz="3200" dirty="0">
                <a:latin typeface="BaaBookHmk" panose="00000400000000000000" pitchFamily="2" charset="0"/>
              </a:rPr>
              <a:t>  </a:t>
            </a:r>
            <a:r>
              <a:rPr lang="en-US" sz="3200" b="1" dirty="0">
                <a:latin typeface="BaaBookHmk" panose="00000400000000000000" pitchFamily="2" charset="0"/>
              </a:rPr>
              <a:t>2:20</a:t>
            </a:r>
            <a:r>
              <a:rPr lang="en-US" sz="3200" dirty="0">
                <a:latin typeface="BaaBookHmk" panose="00000400000000000000" pitchFamily="2" charset="0"/>
              </a:rPr>
              <a:t>  Dismissal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1" y="2176449"/>
            <a:ext cx="2376714" cy="253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91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13000" y="641439"/>
            <a:ext cx="8534401" cy="577761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sz="6700" dirty="0">
                <a:latin typeface="BaaBookHmkBold" panose="00000400000000000000" pitchFamily="2" charset="0"/>
              </a:rPr>
              <a:t>Literacy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84213" y="1219200"/>
            <a:ext cx="8534400" cy="5500914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BaaBookHmk" panose="00000400000000000000" pitchFamily="2" charset="0"/>
              </a:rPr>
              <a:t>*</a:t>
            </a:r>
            <a:r>
              <a:rPr lang="en-US" sz="2800" b="1" dirty="0">
                <a:solidFill>
                  <a:schemeClr val="bg1"/>
                </a:solidFill>
                <a:latin typeface="BaaBookHmk" panose="00000400000000000000" pitchFamily="2" charset="0"/>
              </a:rPr>
              <a:t>HMH: Into Reading</a:t>
            </a:r>
          </a:p>
          <a:p>
            <a:r>
              <a:rPr lang="en-US" sz="2200" b="1" dirty="0">
                <a:solidFill>
                  <a:schemeClr val="bg1"/>
                </a:solidFill>
                <a:latin typeface="BaaBookHmk" panose="00000400000000000000" pitchFamily="2" charset="0"/>
              </a:rPr>
              <a:t>		</a:t>
            </a:r>
            <a:r>
              <a:rPr lang="en-US" sz="2200" dirty="0">
                <a:solidFill>
                  <a:schemeClr val="bg1"/>
                </a:solidFill>
                <a:latin typeface="BaaBookHmk" panose="00000400000000000000" pitchFamily="2" charset="0"/>
              </a:rPr>
              <a:t>-letter recognition (both capital and lowercase)</a:t>
            </a:r>
          </a:p>
          <a:p>
            <a:r>
              <a:rPr lang="en-US" sz="2200" b="1" dirty="0">
                <a:solidFill>
                  <a:schemeClr val="bg1"/>
                </a:solidFill>
                <a:latin typeface="BaaBookHmk" panose="00000400000000000000" pitchFamily="2" charset="0"/>
              </a:rPr>
              <a:t>		</a:t>
            </a:r>
            <a:r>
              <a:rPr lang="en-US" sz="2200" dirty="0">
                <a:solidFill>
                  <a:schemeClr val="bg1"/>
                </a:solidFill>
                <a:latin typeface="BaaBookHmk" panose="00000400000000000000" pitchFamily="2" charset="0"/>
              </a:rPr>
              <a:t>-identify sounds and then more specifically beginning, middle, and ending sounds.</a:t>
            </a:r>
            <a:endParaRPr lang="en-US" sz="2200" b="1" dirty="0">
              <a:solidFill>
                <a:schemeClr val="bg1"/>
              </a:solidFill>
              <a:latin typeface="BaaBookHmk" panose="00000400000000000000" pitchFamily="2" charset="0"/>
            </a:endParaRPr>
          </a:p>
          <a:p>
            <a:r>
              <a:rPr lang="en-US" sz="2200" b="1" dirty="0">
                <a:solidFill>
                  <a:schemeClr val="bg1"/>
                </a:solidFill>
                <a:latin typeface="BaaBookHmk" panose="00000400000000000000" pitchFamily="2" charset="0"/>
              </a:rPr>
              <a:t>		-begin to build words</a:t>
            </a:r>
          </a:p>
          <a:p>
            <a:r>
              <a:rPr lang="en-US" sz="2200" b="1" dirty="0">
                <a:solidFill>
                  <a:schemeClr val="bg1"/>
                </a:solidFill>
                <a:latin typeface="BaaBookHmk" panose="00000400000000000000" pitchFamily="2" charset="0"/>
              </a:rPr>
              <a:t>		-Reading and comprehension</a:t>
            </a:r>
          </a:p>
          <a:p>
            <a:r>
              <a:rPr lang="en-US" sz="2200" b="1" dirty="0">
                <a:solidFill>
                  <a:schemeClr val="bg1"/>
                </a:solidFill>
                <a:latin typeface="BaaBookHmk" panose="00000400000000000000" pitchFamily="2" charset="0"/>
              </a:rPr>
              <a:t>High Frequency words:</a:t>
            </a:r>
          </a:p>
          <a:p>
            <a:r>
              <a:rPr lang="en-US" sz="2200" b="1" dirty="0">
                <a:solidFill>
                  <a:schemeClr val="bg1"/>
                </a:solidFill>
                <a:latin typeface="BaaBookHmk" panose="00000400000000000000" pitchFamily="2" charset="0"/>
              </a:rPr>
              <a:t>              </a:t>
            </a:r>
            <a:r>
              <a:rPr lang="en-US" sz="2200" dirty="0">
                <a:solidFill>
                  <a:schemeClr val="bg1"/>
                </a:solidFill>
                <a:latin typeface="BaaBookHmk" panose="00000400000000000000" pitchFamily="2" charset="0"/>
              </a:rPr>
              <a:t>Beginning in a few weeks, your child will be learning</a:t>
            </a:r>
          </a:p>
          <a:p>
            <a:r>
              <a:rPr lang="en-US" sz="2200" dirty="0">
                <a:solidFill>
                  <a:schemeClr val="bg1"/>
                </a:solidFill>
                <a:latin typeface="BaaBookHmk" panose="00000400000000000000" pitchFamily="2" charset="0"/>
              </a:rPr>
              <a:t>some words that will they will be expected to know by sight.  </a:t>
            </a:r>
          </a:p>
          <a:p>
            <a:r>
              <a:rPr lang="en-US" sz="2200" dirty="0">
                <a:solidFill>
                  <a:schemeClr val="bg1"/>
                </a:solidFill>
                <a:latin typeface="BaaBookHmk" panose="00000400000000000000" pitchFamily="2" charset="0"/>
              </a:rPr>
              <a:t>These words will be coming home in a bag as we learn them. </a:t>
            </a:r>
          </a:p>
          <a:p>
            <a:r>
              <a:rPr lang="en-US" sz="2200" dirty="0">
                <a:solidFill>
                  <a:schemeClr val="bg1"/>
                </a:solidFill>
                <a:latin typeface="BaaBookHmk" panose="00000400000000000000" pitchFamily="2" charset="0"/>
              </a:rPr>
              <a:t>They should be kept in their folder and practiced nightly.</a:t>
            </a:r>
          </a:p>
          <a:p>
            <a:endParaRPr lang="en-US" sz="2200" b="1" dirty="0">
              <a:solidFill>
                <a:schemeClr val="bg1"/>
              </a:solidFill>
              <a:latin typeface="BaaBookHmk" panose="00000400000000000000" pitchFamily="2" charset="0"/>
            </a:endParaRPr>
          </a:p>
          <a:p>
            <a:endParaRPr lang="en-US" sz="2200" b="1" dirty="0">
              <a:solidFill>
                <a:schemeClr val="bg1"/>
              </a:solidFill>
              <a:latin typeface="BaaBookHmk" panose="000004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E09063-34BC-4623-BAB3-C3AA37E81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525" y="3887959"/>
            <a:ext cx="3840637" cy="283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61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8000" dirty="0">
                <a:latin typeface="BaaBookHmkBold" panose="00000400000000000000" pitchFamily="2" charset="0"/>
              </a:rPr>
            </a:br>
            <a:endParaRPr lang="en-US" sz="8000" dirty="0">
              <a:latin typeface="BaaBookHmkBold" panose="000004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734096"/>
            <a:ext cx="8534400" cy="526030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BaaBookHmkBold" panose="00000400000000000000" pitchFamily="2" charset="0"/>
              </a:rPr>
              <a:t>*Writing </a:t>
            </a:r>
          </a:p>
          <a:p>
            <a:r>
              <a:rPr lang="en-US" sz="2800" dirty="0">
                <a:latin typeface="BaaBookHmk" panose="00000400000000000000" pitchFamily="2" charset="0"/>
              </a:rPr>
              <a:t>		-The children will be able to communicate ideas on paper</a:t>
            </a:r>
          </a:p>
          <a:p>
            <a:r>
              <a:rPr lang="en-US" sz="2800" dirty="0">
                <a:latin typeface="BaaBookHmk" panose="00000400000000000000" pitchFamily="2" charset="0"/>
              </a:rPr>
              <a:t>		</a:t>
            </a:r>
          </a:p>
          <a:p>
            <a:r>
              <a:rPr lang="en-US" sz="2800" dirty="0">
                <a:latin typeface="BaaBookHmkBold" panose="00000400000000000000" pitchFamily="2" charset="0"/>
              </a:rPr>
              <a:t>		</a:t>
            </a:r>
            <a:r>
              <a:rPr lang="en-US" sz="2800" dirty="0">
                <a:latin typeface="BaaBookHmk" panose="00000400000000000000" pitchFamily="2" charset="0"/>
              </a:rPr>
              <a:t>-Students will begin the year using pictures to tell a story and then build up to using words to express thoughts.</a:t>
            </a:r>
            <a:endParaRPr lang="en-US" sz="2800" dirty="0">
              <a:latin typeface="BaaBookHmkBold" panose="000004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C6C7A7-C341-4748-A174-C1B43325E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117" y="3951785"/>
            <a:ext cx="4171927" cy="265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86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1300"/>
            <a:ext cx="3771900" cy="1676400"/>
          </a:xfrm>
        </p:spPr>
        <p:txBody>
          <a:bodyPr>
            <a:normAutofit/>
          </a:bodyPr>
          <a:lstStyle/>
          <a:p>
            <a:r>
              <a:rPr lang="en-US" sz="9600" b="1" dirty="0">
                <a:latin typeface="BaaBookHmkBold" panose="00000400000000000000" pitchFamily="2" charset="0"/>
              </a:rPr>
              <a:t>Math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1651000"/>
            <a:ext cx="8534400" cy="43434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BaaBookHmk" panose="00000400000000000000" pitchFamily="2" charset="0"/>
              </a:rPr>
              <a:t>Pearson Envision Math</a:t>
            </a:r>
          </a:p>
          <a:p>
            <a:r>
              <a:rPr lang="en-US" sz="2400" dirty="0">
                <a:latin typeface="BaaBookHmk" panose="00000400000000000000" pitchFamily="2" charset="0"/>
              </a:rPr>
              <a:t>This year we will be recognizing and writing number 0-20, counting to 100 by ones and tens, learning addition and subtraction facts within 5, number sense and place value, measurement and geometry.</a:t>
            </a:r>
          </a:p>
          <a:p>
            <a:r>
              <a:rPr lang="en-US" sz="2800" dirty="0">
                <a:latin typeface="BaaBookHmk" panose="00000400000000000000" pitchFamily="2" charset="0"/>
              </a:rPr>
              <a:t>*I am sending home a workbook for you to keep</a:t>
            </a:r>
          </a:p>
          <a:p>
            <a:r>
              <a:rPr lang="en-US" sz="2800" dirty="0">
                <a:latin typeface="BaaBookHmk" panose="00000400000000000000" pitchFamily="2" charset="0"/>
              </a:rPr>
              <a:t>at home and use for extra practice.</a:t>
            </a:r>
          </a:p>
          <a:p>
            <a:endParaRPr lang="en-US" sz="2800" dirty="0">
              <a:latin typeface="BaaBookHmk" panose="00000400000000000000" pitchFamily="2" charset="0"/>
            </a:endParaRPr>
          </a:p>
          <a:p>
            <a:endParaRPr lang="en-US" sz="2800" dirty="0">
              <a:latin typeface="BaaBookHmk" panose="000004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84D1F8-024C-48BA-9224-8B7B6B627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082" y="3822700"/>
            <a:ext cx="3638618" cy="283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02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420914"/>
            <a:ext cx="8534401" cy="1349829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BaaBookHmkBold" panose="00000400000000000000" pitchFamily="2" charset="0"/>
              </a:rPr>
              <a:t>Social Studies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1770743"/>
            <a:ext cx="8534400" cy="4223657"/>
          </a:xfrm>
        </p:spPr>
        <p:txBody>
          <a:bodyPr>
            <a:noAutofit/>
          </a:bodyPr>
          <a:lstStyle/>
          <a:p>
            <a:r>
              <a:rPr lang="en-US" sz="4400" dirty="0">
                <a:latin typeface="BaaBookHmk" panose="00000400000000000000" pitchFamily="2" charset="0"/>
              </a:rPr>
              <a:t>- Citizenship, Community, and Rules</a:t>
            </a:r>
          </a:p>
          <a:p>
            <a:r>
              <a:rPr lang="en-US" sz="4400" dirty="0">
                <a:latin typeface="BaaBookHmk" panose="00000400000000000000" pitchFamily="2" charset="0"/>
              </a:rPr>
              <a:t>-Family, Culture, and Heritage</a:t>
            </a:r>
          </a:p>
          <a:p>
            <a:r>
              <a:rPr lang="en-US" sz="4400" dirty="0">
                <a:latin typeface="BaaBookHmk" panose="00000400000000000000" pitchFamily="2" charset="0"/>
              </a:rPr>
              <a:t>-Neighborhood and Town</a:t>
            </a:r>
          </a:p>
          <a:p>
            <a:r>
              <a:rPr lang="en-US" sz="4400" dirty="0">
                <a:latin typeface="BaaBookHmk" panose="00000400000000000000" pitchFamily="2" charset="0"/>
              </a:rPr>
              <a:t>-Needs and Wants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498" y="4077022"/>
            <a:ext cx="3413126" cy="257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37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90286"/>
            <a:ext cx="8534401" cy="1436914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BaaBookHmkBold" panose="00000400000000000000" pitchFamily="2" charset="0"/>
              </a:rPr>
              <a:t>Science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1603948"/>
            <a:ext cx="8534400" cy="4390452"/>
          </a:xfrm>
        </p:spPr>
        <p:txBody>
          <a:bodyPr>
            <a:noAutofit/>
          </a:bodyPr>
          <a:lstStyle/>
          <a:p>
            <a:r>
              <a:rPr lang="en-US" sz="4000" dirty="0">
                <a:latin typeface="BaaBookHmk" panose="00000400000000000000" pitchFamily="2" charset="0"/>
              </a:rPr>
              <a:t>-Bugs</a:t>
            </a:r>
          </a:p>
          <a:p>
            <a:r>
              <a:rPr lang="en-US" sz="4000" dirty="0">
                <a:latin typeface="BaaBookHmk" panose="00000400000000000000" pitchFamily="2" charset="0"/>
              </a:rPr>
              <a:t>-Weather and Climate</a:t>
            </a:r>
          </a:p>
          <a:p>
            <a:r>
              <a:rPr lang="en-US" sz="4000" dirty="0">
                <a:latin typeface="BaaBookHmk" panose="00000400000000000000" pitchFamily="2" charset="0"/>
              </a:rPr>
              <a:t>-Forces and Interactions:  Pushes and Pulls</a:t>
            </a:r>
          </a:p>
          <a:p>
            <a:r>
              <a:rPr lang="en-US" sz="4000" dirty="0">
                <a:latin typeface="BaaBookHmk" panose="00000400000000000000" pitchFamily="2" charset="0"/>
              </a:rPr>
              <a:t>-Independent Relationships in Ecosystems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348" y="304060"/>
            <a:ext cx="4459499" cy="259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35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322943"/>
            <a:ext cx="8534401" cy="1592943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BaaBookHmkBold" panose="00000400000000000000" pitchFamily="2" charset="0"/>
              </a:rPr>
              <a:t>Health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860" y="2044699"/>
            <a:ext cx="8534400" cy="407128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aaBookHmk" panose="00000400000000000000" pitchFamily="2" charset="0"/>
              </a:rPr>
              <a:t>-Growth</a:t>
            </a:r>
          </a:p>
          <a:p>
            <a:r>
              <a:rPr lang="en-US" sz="4000" dirty="0">
                <a:latin typeface="BaaBookHmk" panose="00000400000000000000" pitchFamily="2" charset="0"/>
              </a:rPr>
              <a:t>-Nutrition</a:t>
            </a:r>
          </a:p>
          <a:p>
            <a:r>
              <a:rPr lang="en-US" sz="4000" dirty="0">
                <a:latin typeface="BaaBookHmk" panose="00000400000000000000" pitchFamily="2" charset="0"/>
              </a:rPr>
              <a:t>-Safety</a:t>
            </a:r>
          </a:p>
          <a:p>
            <a:r>
              <a:rPr lang="en-US" sz="4000" dirty="0">
                <a:latin typeface="BaaBookHmk" panose="00000400000000000000" pitchFamily="2" charset="0"/>
              </a:rPr>
              <a:t>-Drug Awareness – D.A.R.E. Program</a:t>
            </a:r>
          </a:p>
          <a:p>
            <a:endParaRPr lang="en-US" sz="2400" dirty="0">
              <a:latin typeface="BaaBookHmk" panose="000004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077" y="355943"/>
            <a:ext cx="3909575" cy="339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163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2088</TotalTime>
  <Words>902</Words>
  <Application>Microsoft Office PowerPoint</Application>
  <PresentationFormat>Widescreen</PresentationFormat>
  <Paragraphs>113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BaaBookHmk</vt:lpstr>
      <vt:lpstr>BaaBookHmkBold</vt:lpstr>
      <vt:lpstr>Calibri</vt:lpstr>
      <vt:lpstr>Trebuchet MS</vt:lpstr>
      <vt:lpstr>Wingdings 3</vt:lpstr>
      <vt:lpstr>Facet</vt:lpstr>
      <vt:lpstr>2025 Back to School Night</vt:lpstr>
      <vt:lpstr>School Hour Changes</vt:lpstr>
      <vt:lpstr>Our Daily Schedule</vt:lpstr>
      <vt:lpstr>  Literacy</vt:lpstr>
      <vt:lpstr> </vt:lpstr>
      <vt:lpstr>Math</vt:lpstr>
      <vt:lpstr>Social Studies</vt:lpstr>
      <vt:lpstr>Science</vt:lpstr>
      <vt:lpstr>Health</vt:lpstr>
      <vt:lpstr>Homework</vt:lpstr>
      <vt:lpstr>Bathroom Use</vt:lpstr>
      <vt:lpstr>Housekeeping</vt:lpstr>
      <vt:lpstr>Class Page </vt:lpstr>
      <vt:lpstr>Conferences /Report Cards</vt:lpstr>
      <vt:lpstr>           Assemblies</vt:lpstr>
      <vt:lpstr>Birthdays</vt:lpstr>
      <vt:lpstr>Scholastic Book Clubs</vt:lpstr>
      <vt:lpstr>Special Days</vt:lpstr>
      <vt:lpstr>We are bucket fillers!</vt:lpstr>
      <vt:lpstr>Thank you so much!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 Back to School Night</dc:title>
  <dc:creator>Stephanie Bosley</dc:creator>
  <cp:lastModifiedBy>Bosley, Stephanie-Jo</cp:lastModifiedBy>
  <cp:revision>50</cp:revision>
  <cp:lastPrinted>2015-09-11T02:45:30Z</cp:lastPrinted>
  <dcterms:created xsi:type="dcterms:W3CDTF">2015-09-11T00:09:07Z</dcterms:created>
  <dcterms:modified xsi:type="dcterms:W3CDTF">2025-09-10T11:51:09Z</dcterms:modified>
</cp:coreProperties>
</file>